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3CF414D-0026-4594-BC29-A505D25B12B4}">
          <p14:sldIdLst>
            <p14:sldId id="256"/>
            <p14:sldId id="257"/>
            <p14:sldId id="258"/>
            <p14:sldId id="259"/>
            <p14:sldId id="26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F3F9"/>
    <a:srgbClr val="70D1FC"/>
    <a:srgbClr val="186CE8"/>
    <a:srgbClr val="E81845"/>
    <a:srgbClr val="E43C6C"/>
    <a:srgbClr val="FF6D6D"/>
    <a:srgbClr val="007DD2"/>
    <a:srgbClr val="1A71B8"/>
    <a:srgbClr val="349CDC"/>
    <a:srgbClr val="008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78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DAD4F-DBEA-4DDF-ACB7-6CE4D21943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877429-C46F-44AE-A30D-0B18199AD5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0E3E9-5510-403E-AE26-577533B6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E53C2C-4ADC-4F2A-B9F2-19FB105BD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9AA2EA-223D-474E-B5CE-2F2ED314C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863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BA46DD-052F-4563-95E5-5F0AFC02F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1D2C14-7FC8-4029-A59A-3EAFE0C39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AC36D-405F-408B-98BF-2ED3DFFE0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CDBA33-C446-4609-8571-7AD695E6A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44525-6433-42BF-8B34-BD1ED01F0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1675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1BC72D7-F560-4EF5-94B0-E7FD375DB9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26B642-ECD7-4ACF-8387-50CF09335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474177-CEEF-4B97-8655-F3D9AF94C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32AA51-B970-4686-BC51-E2626F28B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718446-E95C-4AD6-A4C4-DA5867143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94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B97426-D55F-4B4E-A869-2FCE88FC1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73211E-1A65-4A3D-8172-323A36ECE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135458-1C8D-4CD3-991E-AF4992C1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C0F0E8-9DBC-4691-8CDC-BA4DD05AA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85C6A0-D262-4252-A83F-E35376476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4719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14347F-89D8-42F9-8F98-CAE543FB4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84AAF3-DC71-4E0C-87C6-055CF1952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062A42-EBD9-42A9-8474-9C03984C4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A25E15-224B-42AB-B317-3DF6CD8A9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F36D86-DC5C-4E8D-A548-6B19F107C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820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EF8ECA-DC2B-4ED7-AE31-391A0CEED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EC08C1-8FA7-4A3D-8145-D251986E27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D03D85-EBF4-4952-8DCA-B901DEE52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423999-C94F-40B9-B7EF-5F1F88C8E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8D6A73-4E54-46B6-A8C0-FE67480AB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08A90B-CCC3-4225-AA90-2BBAB0A2A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551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44F57A-E89B-49FE-9DC5-E850099BD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BA0E6E-435A-4D74-9EF2-D7A257C20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8E1C99-936A-47BF-847D-129B329687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8359FF5-5AFF-4FD6-BC8B-9B5393B181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7340B2-6DAD-47F2-95A0-9002CF08E1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EAD01E8-604C-4487-B46D-2C88EE477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488C1F-7BD7-4AC2-9D76-2B642908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3AC239-774F-438D-A047-14F3D41C2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5014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4D1AF-83FE-4F0A-A999-BD3F3ABDD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FDAD2-4B72-4A3A-BA8B-241507FF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362D92-EAD9-4172-9530-86D947C29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C92E13-4AA7-48E2-A682-7655EE4C5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40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CF12EBA-8ABD-44A2-BC77-2AE8DA1D9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F0B0D5-B9B5-4749-8194-ACEED779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76013D-80AA-445E-931A-0287B9E66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5502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27D716-203B-4F92-8BFA-B1E1530AF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48D69B-60D9-4DB3-9682-FF2CA9DB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AF7E9C-BD1B-4A57-8184-28B17A5EF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AD8CDE-78E4-4E58-8D20-0666051FA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58AA41-6610-47DB-92F5-E22890984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CC791D-F80F-41DE-BD18-906C06178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33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AAFAB-D64E-4536-9569-EC07C6564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FA2C55-34E7-4FE8-B6A4-2D17E70983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D10255-213F-4E3C-87F7-BB83AE2B2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FBB577-2340-43D6-B4FC-DF48909A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14A4EB-D8CD-42B2-B87B-BE4D59219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6987FE-AC85-48A0-987F-8F31AD0A4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0252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FDE0A8-2547-49AF-92DA-94E66FF6C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9E99C5-6F57-45D4-832F-BA298F504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10120D-B43F-4051-BD53-ED4F2C12C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6F66FE-598E-448A-81B8-6406CFC991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8C7012-69E6-4962-9747-3CFB8D6C1C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179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15294F1-19E7-48CF-A355-C16C7CBBC3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9ECB3C9-19E1-4084-B7D6-6B244CEA3B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5"/>
                    </a14:imgEffect>
                    <a14:imgEffect>
                      <a14:sharpenSoften amoun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81" t="71884" r="35411" b="18671"/>
          <a:stretch/>
        </p:blipFill>
        <p:spPr>
          <a:xfrm>
            <a:off x="4459912" y="5096536"/>
            <a:ext cx="3414743" cy="719721"/>
          </a:xfrm>
          <a:custGeom>
            <a:avLst/>
            <a:gdLst>
              <a:gd name="connsiteX0" fmla="*/ 119957 w 3414743"/>
              <a:gd name="connsiteY0" fmla="*/ 0 h 719721"/>
              <a:gd name="connsiteX1" fmla="*/ 3294787 w 3414743"/>
              <a:gd name="connsiteY1" fmla="*/ 0 h 719721"/>
              <a:gd name="connsiteX2" fmla="*/ 3414743 w 3414743"/>
              <a:gd name="connsiteY2" fmla="*/ 119956 h 719721"/>
              <a:gd name="connsiteX3" fmla="*/ 3414743 w 3414743"/>
              <a:gd name="connsiteY3" fmla="*/ 599765 h 719721"/>
              <a:gd name="connsiteX4" fmla="*/ 3294787 w 3414743"/>
              <a:gd name="connsiteY4" fmla="*/ 719721 h 719721"/>
              <a:gd name="connsiteX5" fmla="*/ 119957 w 3414743"/>
              <a:gd name="connsiteY5" fmla="*/ 719721 h 719721"/>
              <a:gd name="connsiteX6" fmla="*/ 0 w 3414743"/>
              <a:gd name="connsiteY6" fmla="*/ 599765 h 719721"/>
              <a:gd name="connsiteX7" fmla="*/ 0 w 3414743"/>
              <a:gd name="connsiteY7" fmla="*/ 119956 h 719721"/>
              <a:gd name="connsiteX8" fmla="*/ 119957 w 3414743"/>
              <a:gd name="connsiteY8" fmla="*/ 0 h 719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4743" h="719721">
                <a:moveTo>
                  <a:pt x="119957" y="0"/>
                </a:moveTo>
                <a:lnTo>
                  <a:pt x="3294787" y="0"/>
                </a:lnTo>
                <a:cubicBezTo>
                  <a:pt x="3361037" y="0"/>
                  <a:pt x="3414743" y="53706"/>
                  <a:pt x="3414743" y="119956"/>
                </a:cubicBezTo>
                <a:lnTo>
                  <a:pt x="3414743" y="599765"/>
                </a:lnTo>
                <a:cubicBezTo>
                  <a:pt x="3414743" y="666015"/>
                  <a:pt x="3361037" y="719721"/>
                  <a:pt x="3294787" y="719721"/>
                </a:cubicBezTo>
                <a:lnTo>
                  <a:pt x="119957" y="719721"/>
                </a:lnTo>
                <a:cubicBezTo>
                  <a:pt x="53706" y="719721"/>
                  <a:pt x="0" y="666015"/>
                  <a:pt x="0" y="599765"/>
                </a:cubicBezTo>
                <a:lnTo>
                  <a:pt x="0" y="119956"/>
                </a:lnTo>
                <a:cubicBezTo>
                  <a:pt x="0" y="53706"/>
                  <a:pt x="53706" y="0"/>
                  <a:pt x="119957" y="0"/>
                </a:cubicBezTo>
                <a:close/>
              </a:path>
            </a:pathLst>
          </a:custGeom>
          <a:ln w="3175">
            <a:solidFill>
              <a:schemeClr val="bg1">
                <a:alpha val="85000"/>
              </a:schemeClr>
            </a:solidFill>
          </a:ln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E767828E-E573-48EF-BB67-FF6672CCE3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9912" y="5096536"/>
            <a:ext cx="3414744" cy="719721"/>
          </a:xfrm>
        </p:spPr>
        <p:txBody>
          <a:bodyPr anchor="ctr">
            <a:normAutofit/>
          </a:bodyPr>
          <a:lstStyle/>
          <a:p>
            <a:r>
              <a:rPr lang="ko-KR" altLang="en-US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게임 인재원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effectLst>
                  <a:outerShdw blurRad="50800" dist="50800" dir="54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7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effectLst>
                  <a:outerShdw blurRad="50800" dist="50800" dir="54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기 </a:t>
            </a:r>
            <a:r>
              <a:rPr lang="ko-KR" altLang="en-US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정민기</a:t>
            </a:r>
            <a:endParaRPr lang="ko-KR" altLang="en-US" dirty="0">
              <a:solidFill>
                <a:schemeClr val="bg1"/>
              </a:solidFill>
              <a:effectLst>
                <a:outerShdw blurRad="50800" dist="50800" dir="5400000" algn="ctr" rotWithShape="0">
                  <a:schemeClr val="bg2">
                    <a:lumMod val="50000"/>
                  </a:schemeClr>
                </a:outerShdw>
              </a:effectLst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C583699-E232-48A7-AABC-CF08B3BF2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5"/>
                    </a14:imgEffect>
                    <a14:imgEffect>
                      <a14:sharpenSoften amoun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008" t="14677" r="10008" b="50000"/>
          <a:stretch/>
        </p:blipFill>
        <p:spPr>
          <a:xfrm>
            <a:off x="1220183" y="737420"/>
            <a:ext cx="9751634" cy="2691581"/>
          </a:xfrm>
          <a:custGeom>
            <a:avLst/>
            <a:gdLst>
              <a:gd name="connsiteX0" fmla="*/ 448606 w 9751634"/>
              <a:gd name="connsiteY0" fmla="*/ 0 h 2691581"/>
              <a:gd name="connsiteX1" fmla="*/ 9303028 w 9751634"/>
              <a:gd name="connsiteY1" fmla="*/ 0 h 2691581"/>
              <a:gd name="connsiteX2" fmla="*/ 9751634 w 9751634"/>
              <a:gd name="connsiteY2" fmla="*/ 448606 h 2691581"/>
              <a:gd name="connsiteX3" fmla="*/ 9751634 w 9751634"/>
              <a:gd name="connsiteY3" fmla="*/ 2242975 h 2691581"/>
              <a:gd name="connsiteX4" fmla="*/ 9303028 w 9751634"/>
              <a:gd name="connsiteY4" fmla="*/ 2691581 h 2691581"/>
              <a:gd name="connsiteX5" fmla="*/ 448606 w 9751634"/>
              <a:gd name="connsiteY5" fmla="*/ 2691581 h 2691581"/>
              <a:gd name="connsiteX6" fmla="*/ 0 w 9751634"/>
              <a:gd name="connsiteY6" fmla="*/ 2242975 h 2691581"/>
              <a:gd name="connsiteX7" fmla="*/ 0 w 9751634"/>
              <a:gd name="connsiteY7" fmla="*/ 448606 h 2691581"/>
              <a:gd name="connsiteX8" fmla="*/ 448606 w 9751634"/>
              <a:gd name="connsiteY8" fmla="*/ 0 h 2691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51634" h="2691581">
                <a:moveTo>
                  <a:pt x="448606" y="0"/>
                </a:moveTo>
                <a:lnTo>
                  <a:pt x="9303028" y="0"/>
                </a:lnTo>
                <a:cubicBezTo>
                  <a:pt x="9550786" y="0"/>
                  <a:pt x="9751634" y="200848"/>
                  <a:pt x="9751634" y="448606"/>
                </a:cubicBezTo>
                <a:lnTo>
                  <a:pt x="9751634" y="2242975"/>
                </a:lnTo>
                <a:cubicBezTo>
                  <a:pt x="9751634" y="2490733"/>
                  <a:pt x="9550786" y="2691581"/>
                  <a:pt x="9303028" y="2691581"/>
                </a:cubicBezTo>
                <a:lnTo>
                  <a:pt x="448606" y="2691581"/>
                </a:lnTo>
                <a:cubicBezTo>
                  <a:pt x="200848" y="2691581"/>
                  <a:pt x="0" y="2490733"/>
                  <a:pt x="0" y="2242975"/>
                </a:cubicBezTo>
                <a:lnTo>
                  <a:pt x="0" y="448606"/>
                </a:lnTo>
                <a:cubicBezTo>
                  <a:pt x="0" y="200848"/>
                  <a:pt x="200848" y="0"/>
                  <a:pt x="448606" y="0"/>
                </a:cubicBezTo>
                <a:close/>
              </a:path>
            </a:pathLst>
          </a:custGeom>
          <a:ln w="3175">
            <a:solidFill>
              <a:schemeClr val="bg1">
                <a:alpha val="85000"/>
              </a:schemeClr>
            </a:solidFill>
          </a:ln>
          <a:effectLst>
            <a:softEdge rad="0"/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B3377D0-79EE-4005-982B-2835D195E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0183" y="573723"/>
            <a:ext cx="9751634" cy="2387600"/>
          </a:xfrm>
        </p:spPr>
        <p:txBody>
          <a:bodyPr>
            <a:normAutofit/>
          </a:bodyPr>
          <a:lstStyle/>
          <a:p>
            <a:r>
              <a:rPr lang="en-US" altLang="ko-KR" dirty="0">
                <a:gradFill>
                  <a:gsLst>
                    <a:gs pos="21000">
                      <a:schemeClr val="tx1"/>
                    </a:gs>
                    <a:gs pos="84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DirectX</a:t>
            </a:r>
            <a:r>
              <a:rPr lang="en-US" altLang="ko-KR" dirty="0"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en-US" altLang="ko-KR" dirty="0">
                <a:gradFill>
                  <a:gsLst>
                    <a:gs pos="100000">
                      <a:srgbClr val="E81845"/>
                    </a:gs>
                    <a:gs pos="0">
                      <a:srgbClr val="FF6D6D"/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11</a:t>
            </a:r>
            <a:r>
              <a:rPr lang="en-US" altLang="ko-KR" dirty="0">
                <a:solidFill>
                  <a:schemeClr val="accent1"/>
                </a:soli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dirty="0">
                <a:gradFill>
                  <a:gsLst>
                    <a:gs pos="21000">
                      <a:schemeClr val="tx1"/>
                    </a:gs>
                    <a:gs pos="84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렌더링 파이프라인 </a:t>
            </a:r>
            <a:br>
              <a:rPr lang="en-US" altLang="ko-KR" dirty="0"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</a:br>
            <a:r>
              <a:rPr lang="ko-KR" altLang="en-US" dirty="0">
                <a:gradFill>
                  <a:gsLst>
                    <a:gs pos="100000">
                      <a:srgbClr val="186CE8"/>
                    </a:gs>
                    <a:gs pos="0">
                      <a:srgbClr val="70D1FC"/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스테이지</a:t>
            </a:r>
            <a:r>
              <a:rPr lang="ko-KR" altLang="en-US" dirty="0"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dirty="0">
                <a:gradFill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개요</a:t>
            </a:r>
          </a:p>
        </p:txBody>
      </p:sp>
    </p:spTree>
    <p:extLst>
      <p:ext uri="{BB962C8B-B14F-4D97-AF65-F5344CB8AC3E}">
        <p14:creationId xmlns:p14="http://schemas.microsoft.com/office/powerpoint/2010/main" val="506823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4CDEFE-27B1-4234-BF7E-1ACBBCC52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n w="0"/>
                <a:gradFill>
                  <a:gsLst>
                    <a:gs pos="21000">
                      <a:srgbClr val="007DD2"/>
                    </a:gs>
                    <a:gs pos="84000">
                      <a:srgbClr val="00B0F0"/>
                    </a:gs>
                  </a:gsLst>
                  <a:lin ang="5400000" scaled="0"/>
                </a:gradFill>
                <a:effectLst>
                  <a:outerShdw blurRad="50800" dist="50800" dir="5400000" algn="ctr" rotWithShape="0">
                    <a:schemeClr val="accent1">
                      <a:lumMod val="60000"/>
                      <a:lumOff val="4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들어가기에 앞서</a:t>
            </a:r>
            <a:r>
              <a:rPr lang="en-US" altLang="ko-KR" dirty="0">
                <a:ln w="0"/>
                <a:gradFill>
                  <a:gsLst>
                    <a:gs pos="21000">
                      <a:srgbClr val="007DD2"/>
                    </a:gs>
                    <a:gs pos="84000">
                      <a:srgbClr val="00B0F0"/>
                    </a:gs>
                  </a:gsLst>
                  <a:lin ang="5400000" scaled="0"/>
                </a:gradFill>
                <a:effectLst>
                  <a:outerShdw blurRad="50800" dist="50800" dir="5400000" algn="ctr" rotWithShape="0">
                    <a:schemeClr val="accent1">
                      <a:lumMod val="60000"/>
                      <a:lumOff val="4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…</a:t>
            </a:r>
            <a:endParaRPr lang="ko-KR" altLang="en-US" dirty="0">
              <a:effectLst>
                <a:outerShdw blurRad="50800" dist="50800" dir="5400000" algn="ctr" rotWithShape="0">
                  <a:schemeClr val="accent1">
                    <a:lumMod val="60000"/>
                    <a:lumOff val="40000"/>
                  </a:schemeClr>
                </a:outerShdw>
              </a:effectLst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D6A8F0-E003-43E1-869D-6D4B56400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렌더링 파이프라인이란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?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marL="457200" lvl="1" indent="0">
              <a:buNone/>
            </a:pP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- 3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차원 장면의 기하정보를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입력받아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2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차원 화면에 출력 가능한 픽셀 데이터로 변환하는 일련의 처리과정을 뜻합니다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.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lvl="1">
              <a:buFontTx/>
              <a:buChar char="-"/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파이프라인은 여러 단계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(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스테이지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)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로 구성되며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각 스테이지는 좌표 변환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조명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/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재질 계산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래스터화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픽셀 처리 등 서로 다른 역할을 담당합니다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.</a:t>
            </a:r>
          </a:p>
          <a:p>
            <a:pPr lvl="1">
              <a:buFontTx/>
              <a:buChar char="-"/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이 중 일부 스테이지는 그래픽스 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API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를 통해 사용자가 직접 프로그램을 작성하여 원하는  방식으로 동작을 제어할 수 있습니다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.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D54BE1A-21BB-4CA0-9948-70261D8B7B1D}"/>
              </a:ext>
            </a:extLst>
          </p:cNvPr>
          <p:cNvCxnSpPr>
            <a:cxnSpLocks/>
          </p:cNvCxnSpPr>
          <p:nvPr/>
        </p:nvCxnSpPr>
        <p:spPr>
          <a:xfrm>
            <a:off x="838200" y="1592826"/>
            <a:ext cx="10515600" cy="0"/>
          </a:xfrm>
          <a:prstGeom prst="line">
            <a:avLst/>
          </a:prstGeom>
          <a:ln w="38100" cap="rnd">
            <a:solidFill>
              <a:srgbClr val="00B0F0"/>
            </a:solidFill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626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4CDEFE-27B1-4234-BF7E-1ACBBCC52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n w="0"/>
                <a:gradFill>
                  <a:gsLst>
                    <a:gs pos="21000">
                      <a:srgbClr val="007DD2"/>
                    </a:gs>
                    <a:gs pos="84000">
                      <a:srgbClr val="00B0F0"/>
                    </a:gs>
                  </a:gsLst>
                  <a:lin ang="5400000" scaled="0"/>
                </a:gradFill>
                <a:effectLst>
                  <a:outerShdw blurRad="50800" dist="50800" dir="5400000" algn="ctr" rotWithShape="0">
                    <a:schemeClr val="accent1">
                      <a:lumMod val="60000"/>
                      <a:lumOff val="4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주요 스테이지</a:t>
            </a:r>
            <a:endParaRPr lang="ko-KR" altLang="en-US" dirty="0">
              <a:gradFill>
                <a:gsLst>
                  <a:gs pos="21000">
                    <a:srgbClr val="007DD2"/>
                  </a:gs>
                  <a:gs pos="84000">
                    <a:srgbClr val="00B0F0"/>
                  </a:gs>
                </a:gsLst>
                <a:lin ang="5400000" scaled="0"/>
              </a:gradFill>
              <a:effectLst>
                <a:outerShdw blurRad="50800" dist="50800" dir="5400000" algn="ctr" rotWithShape="0">
                  <a:schemeClr val="accent1">
                    <a:lumMod val="60000"/>
                    <a:lumOff val="40000"/>
                  </a:schemeClr>
                </a:outerShdw>
              </a:effectLst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D6A8F0-E003-43E1-869D-6D4B56400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입력 조립기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정점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셰이더</a:t>
            </a:r>
            <a:endParaRPr lang="en-US" altLang="ko-KR" dirty="0">
              <a:ln w="0"/>
              <a:gradFill>
                <a:gsLst>
                  <a:gs pos="21000">
                    <a:srgbClr val="53575C"/>
                  </a:gs>
                  <a:gs pos="84000">
                    <a:schemeClr val="bg2">
                      <a:lumMod val="25000"/>
                    </a:schemeClr>
                  </a:gs>
                </a:gsLst>
                <a:lin ang="540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기하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셰이더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레스터라이저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픽셀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셰이더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출력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병합기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D54BE1A-21BB-4CA0-9948-70261D8B7B1D}"/>
              </a:ext>
            </a:extLst>
          </p:cNvPr>
          <p:cNvCxnSpPr>
            <a:cxnSpLocks/>
          </p:cNvCxnSpPr>
          <p:nvPr/>
        </p:nvCxnSpPr>
        <p:spPr>
          <a:xfrm>
            <a:off x="838200" y="1592826"/>
            <a:ext cx="10606548" cy="0"/>
          </a:xfrm>
          <a:prstGeom prst="line">
            <a:avLst/>
          </a:prstGeom>
          <a:ln w="38100" cap="rnd">
            <a:solidFill>
              <a:srgbClr val="00B0F0"/>
            </a:solidFill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8DBBF2AF-1F3E-43D7-8FDF-C3B09EE3F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153" y="2651275"/>
            <a:ext cx="2148595" cy="42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08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4AFE552-B283-4F9F-9A71-C405BF851864}"/>
              </a:ext>
            </a:extLst>
          </p:cNvPr>
          <p:cNvSpPr/>
          <p:nvPr/>
        </p:nvSpPr>
        <p:spPr>
          <a:xfrm>
            <a:off x="0" y="0"/>
            <a:ext cx="12192000" cy="2100170"/>
          </a:xfrm>
          <a:prstGeom prst="rect">
            <a:avLst/>
          </a:prstGeom>
          <a:solidFill>
            <a:srgbClr val="70D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A72501D-0460-4125-9CA3-1E4487A961F4}"/>
              </a:ext>
            </a:extLst>
          </p:cNvPr>
          <p:cNvSpPr/>
          <p:nvPr/>
        </p:nvSpPr>
        <p:spPr>
          <a:xfrm>
            <a:off x="0" y="2100170"/>
            <a:ext cx="12192000" cy="418855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rgbClr val="70D1F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74CDEFE-27B1-4234-BF7E-1ACBBCC52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39" y="594359"/>
            <a:ext cx="10515600" cy="1325563"/>
          </a:xfrm>
        </p:spPr>
        <p:txBody>
          <a:bodyPr/>
          <a:lstStyle/>
          <a:p>
            <a:r>
              <a:rPr lang="ko-KR" altLang="en-US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입력 조립기</a:t>
            </a:r>
            <a:r>
              <a:rPr lang="en-US" altLang="ko-KR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스테이지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E70D2A-F4C8-4142-AF74-6333EF86F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55" y="3484091"/>
            <a:ext cx="2857500" cy="2857500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54AE9246-5D59-4B6C-97AD-AB2B73AF2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9959" y="2694529"/>
            <a:ext cx="7444986" cy="3817221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입력 조립기 스테이지에서는 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GPU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로 전송된 버퍼데이터를 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GPU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가 </a:t>
            </a:r>
            <a:r>
              <a:rPr lang="en-US" altLang="ko-KR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InputLayout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을 이용해 해석하고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프리미티브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(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점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선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삼각형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)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로 묶어냅니다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.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endParaRPr lang="en-US" altLang="ko-KR" dirty="0">
              <a:ln w="0"/>
              <a:gradFill>
                <a:gsLst>
                  <a:gs pos="21000">
                    <a:srgbClr val="53575C"/>
                  </a:gs>
                  <a:gs pos="84000">
                    <a:schemeClr val="bg2">
                      <a:lumMod val="25000"/>
                    </a:schemeClr>
                  </a:gs>
                </a:gsLst>
                <a:lin ang="540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6239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4AFE552-B283-4F9F-9A71-C405BF851864}"/>
              </a:ext>
            </a:extLst>
          </p:cNvPr>
          <p:cNvSpPr/>
          <p:nvPr/>
        </p:nvSpPr>
        <p:spPr>
          <a:xfrm>
            <a:off x="0" y="0"/>
            <a:ext cx="12192000" cy="2100170"/>
          </a:xfrm>
          <a:prstGeom prst="rect">
            <a:avLst/>
          </a:prstGeom>
          <a:solidFill>
            <a:srgbClr val="70D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A72501D-0460-4125-9CA3-1E4487A961F4}"/>
              </a:ext>
            </a:extLst>
          </p:cNvPr>
          <p:cNvSpPr/>
          <p:nvPr/>
        </p:nvSpPr>
        <p:spPr>
          <a:xfrm>
            <a:off x="0" y="2100170"/>
            <a:ext cx="12192000" cy="418855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rgbClr val="70D1F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74CDEFE-27B1-4234-BF7E-1ACBBCC52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39" y="594359"/>
            <a:ext cx="10515600" cy="1325563"/>
          </a:xfrm>
        </p:spPr>
        <p:txBody>
          <a:bodyPr/>
          <a:lstStyle/>
          <a:p>
            <a:r>
              <a:rPr lang="ko-KR" altLang="en-US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정점 </a:t>
            </a:r>
            <a:r>
              <a:rPr lang="ko-KR" altLang="en-US" dirty="0" err="1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셰이더</a:t>
            </a:r>
            <a:r>
              <a:rPr lang="en-US" altLang="ko-KR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스테이지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E70D2A-F4C8-4142-AF74-6333EF86F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55" y="3484091"/>
            <a:ext cx="2857500" cy="2857500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54AE9246-5D59-4B6C-97AD-AB2B73AF2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9959" y="2694529"/>
            <a:ext cx="7444986" cy="3817221"/>
          </a:xfrm>
        </p:spPr>
        <p:txBody>
          <a:bodyPr/>
          <a:lstStyle/>
          <a:p>
            <a:pPr marL="0" indent="0">
              <a:buNone/>
            </a:pPr>
            <a:endParaRPr lang="en-US" altLang="ko-KR" dirty="0">
              <a:ln w="0"/>
              <a:gradFill>
                <a:gsLst>
                  <a:gs pos="21000">
                    <a:srgbClr val="53575C"/>
                  </a:gs>
                  <a:gs pos="84000">
                    <a:schemeClr val="bg2">
                      <a:lumMod val="25000"/>
                    </a:schemeClr>
                  </a:gs>
                </a:gsLst>
                <a:lin ang="540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122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</TotalTime>
  <Words>128</Words>
  <Application>Microsoft Office PowerPoint</Application>
  <PresentationFormat>와이드스크린</PresentationFormat>
  <Paragraphs>17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한컴 말랑말랑 Bold</vt:lpstr>
      <vt:lpstr>한컴 말랑말랑 Regular</vt:lpstr>
      <vt:lpstr>Arial</vt:lpstr>
      <vt:lpstr>Office 테마</vt:lpstr>
      <vt:lpstr>DirectX 11 렌더링 파이프라인  스테이지 개요</vt:lpstr>
      <vt:lpstr>들어가기에 앞서…</vt:lpstr>
      <vt:lpstr>주요 스테이지</vt:lpstr>
      <vt:lpstr>입력 조립기 스테이지</vt:lpstr>
      <vt:lpstr>정점 셰이더 스테이지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DirectX 11 렌더링 파이프라인  스테이지 개요</dc:title>
  <dc:creator>User</dc:creator>
  <cp:lastModifiedBy>User</cp:lastModifiedBy>
  <cp:revision>33</cp:revision>
  <dcterms:created xsi:type="dcterms:W3CDTF">2025-09-02T05:32:22Z</dcterms:created>
  <dcterms:modified xsi:type="dcterms:W3CDTF">2025-09-02T08:29:28Z</dcterms:modified>
</cp:coreProperties>
</file>

<file path=docProps/thumbnail.jpeg>
</file>